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9" r:id="rId4"/>
    <p:sldId id="276" r:id="rId5"/>
    <p:sldId id="277" r:id="rId6"/>
    <p:sldId id="279" r:id="rId7"/>
    <p:sldId id="280" r:id="rId8"/>
    <p:sldId id="278" r:id="rId9"/>
    <p:sldId id="275" r:id="rId10"/>
    <p:sldId id="268" r:id="rId11"/>
  </p:sldIdLst>
  <p:sldSz cx="20104100" cy="11309350"/>
  <p:notesSz cx="20104100" cy="11309350"/>
  <p:embeddedFontLst>
    <p:embeddedFont>
      <p:font typeface="Archivo" panose="020B0604020202020204" charset="0"/>
      <p:regular r:id="rId13"/>
      <p:bold r:id="rId14"/>
      <p:italic r:id="rId15"/>
      <p:boldItalic r:id="rId16"/>
    </p:embeddedFont>
    <p:embeddedFont>
      <p:font typeface="Archivo Medium" panose="020B0604020202020204" charset="0"/>
      <p:regular r:id="rId17"/>
      <p:bold r:id="rId18"/>
      <p:italic r:id="rId19"/>
      <p:boldItalic r:id="rId20"/>
    </p:embeddedFont>
    <p:embeddedFont>
      <p:font typeface="Barlow Light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+OkFBCfJDWU3spwwoX/R4yBxe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0" d="100"/>
          <a:sy n="70" d="100"/>
        </p:scale>
        <p:origin x="378" y="28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6403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28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736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202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8485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1573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013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"/>
          <p:cNvSpPr txBox="1">
            <a:spLocks noGrp="1"/>
          </p:cNvSpPr>
          <p:nvPr>
            <p:ph type="ctrTitle"/>
          </p:nvPr>
        </p:nvSpPr>
        <p:spPr>
          <a:xfrm>
            <a:off x="2962546" y="2500312"/>
            <a:ext cx="14179007" cy="379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3758565" y="2751614"/>
            <a:ext cx="12586969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>
                <a:solidFill>
                  <a:srgbClr val="0B152D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1"/>
          </p:nvPr>
        </p:nvSpPr>
        <p:spPr>
          <a:xfrm>
            <a:off x="5757754" y="3463634"/>
            <a:ext cx="8588590" cy="52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5160711" y="4731715"/>
            <a:ext cx="577850" cy="577850"/>
          </a:xfrm>
          <a:custGeom>
            <a:avLst/>
            <a:gdLst/>
            <a:ahLst/>
            <a:cxnLst/>
            <a:rect l="l" t="t" r="r" b="b"/>
            <a:pathLst>
              <a:path w="577850" h="577850" extrusionOk="0">
                <a:moveTo>
                  <a:pt x="292409" y="10"/>
                </a:moveTo>
                <a:lnTo>
                  <a:pt x="285143" y="0"/>
                </a:lnTo>
                <a:lnTo>
                  <a:pt x="278420" y="6722"/>
                </a:lnTo>
                <a:lnTo>
                  <a:pt x="277289" y="9664"/>
                </a:lnTo>
                <a:lnTo>
                  <a:pt x="277289" y="277289"/>
                </a:lnTo>
                <a:lnTo>
                  <a:pt x="9675" y="277279"/>
                </a:lnTo>
                <a:lnTo>
                  <a:pt x="6743" y="278399"/>
                </a:lnTo>
                <a:lnTo>
                  <a:pt x="0" y="285143"/>
                </a:lnTo>
                <a:lnTo>
                  <a:pt x="10" y="292409"/>
                </a:lnTo>
                <a:lnTo>
                  <a:pt x="6743" y="299142"/>
                </a:lnTo>
                <a:lnTo>
                  <a:pt x="9675" y="300263"/>
                </a:lnTo>
                <a:lnTo>
                  <a:pt x="277289" y="300252"/>
                </a:lnTo>
                <a:lnTo>
                  <a:pt x="277279" y="567867"/>
                </a:lnTo>
                <a:lnTo>
                  <a:pt x="278399" y="570799"/>
                </a:lnTo>
                <a:lnTo>
                  <a:pt x="285143" y="577542"/>
                </a:lnTo>
                <a:lnTo>
                  <a:pt x="292399" y="577542"/>
                </a:lnTo>
                <a:lnTo>
                  <a:pt x="299142" y="570799"/>
                </a:lnTo>
                <a:lnTo>
                  <a:pt x="300263" y="567867"/>
                </a:lnTo>
                <a:lnTo>
                  <a:pt x="300252" y="300252"/>
                </a:lnTo>
                <a:lnTo>
                  <a:pt x="567877" y="300252"/>
                </a:lnTo>
                <a:lnTo>
                  <a:pt x="570820" y="299121"/>
                </a:lnTo>
                <a:lnTo>
                  <a:pt x="577542" y="292399"/>
                </a:lnTo>
                <a:lnTo>
                  <a:pt x="577542" y="285143"/>
                </a:lnTo>
                <a:lnTo>
                  <a:pt x="570809" y="278399"/>
                </a:lnTo>
                <a:lnTo>
                  <a:pt x="567867" y="277279"/>
                </a:lnTo>
                <a:lnTo>
                  <a:pt x="300252" y="277289"/>
                </a:lnTo>
                <a:lnTo>
                  <a:pt x="300263" y="9675"/>
                </a:lnTo>
                <a:lnTo>
                  <a:pt x="299142" y="6732"/>
                </a:lnTo>
                <a:lnTo>
                  <a:pt x="292409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/>
          <p:nvPr/>
        </p:nvSpPr>
        <p:spPr>
          <a:xfrm>
            <a:off x="2344350" y="8626885"/>
            <a:ext cx="577850" cy="577850"/>
          </a:xfrm>
          <a:custGeom>
            <a:avLst/>
            <a:gdLst/>
            <a:ahLst/>
            <a:cxnLst/>
            <a:rect l="l" t="t" r="r" b="b"/>
            <a:pathLst>
              <a:path w="577850" h="577850" extrusionOk="0">
                <a:moveTo>
                  <a:pt x="292409" y="10"/>
                </a:moveTo>
                <a:lnTo>
                  <a:pt x="285143" y="0"/>
                </a:lnTo>
                <a:lnTo>
                  <a:pt x="278420" y="6722"/>
                </a:lnTo>
                <a:lnTo>
                  <a:pt x="277289" y="9664"/>
                </a:lnTo>
                <a:lnTo>
                  <a:pt x="277289" y="277289"/>
                </a:lnTo>
                <a:lnTo>
                  <a:pt x="9675" y="277279"/>
                </a:lnTo>
                <a:lnTo>
                  <a:pt x="6743" y="278399"/>
                </a:lnTo>
                <a:lnTo>
                  <a:pt x="0" y="285143"/>
                </a:lnTo>
                <a:lnTo>
                  <a:pt x="10" y="292409"/>
                </a:lnTo>
                <a:lnTo>
                  <a:pt x="6743" y="299142"/>
                </a:lnTo>
                <a:lnTo>
                  <a:pt x="9675" y="300263"/>
                </a:lnTo>
                <a:lnTo>
                  <a:pt x="277289" y="300252"/>
                </a:lnTo>
                <a:lnTo>
                  <a:pt x="277279" y="567867"/>
                </a:lnTo>
                <a:lnTo>
                  <a:pt x="278399" y="570799"/>
                </a:lnTo>
                <a:lnTo>
                  <a:pt x="285143" y="577542"/>
                </a:lnTo>
                <a:lnTo>
                  <a:pt x="292399" y="577542"/>
                </a:lnTo>
                <a:lnTo>
                  <a:pt x="299142" y="570799"/>
                </a:lnTo>
                <a:lnTo>
                  <a:pt x="300263" y="567867"/>
                </a:lnTo>
                <a:lnTo>
                  <a:pt x="300252" y="300252"/>
                </a:lnTo>
                <a:lnTo>
                  <a:pt x="567877" y="300252"/>
                </a:lnTo>
                <a:lnTo>
                  <a:pt x="570820" y="299121"/>
                </a:lnTo>
                <a:lnTo>
                  <a:pt x="577542" y="292399"/>
                </a:lnTo>
                <a:lnTo>
                  <a:pt x="577542" y="285143"/>
                </a:lnTo>
                <a:lnTo>
                  <a:pt x="570809" y="278399"/>
                </a:lnTo>
                <a:lnTo>
                  <a:pt x="567867" y="277279"/>
                </a:lnTo>
                <a:lnTo>
                  <a:pt x="300252" y="277289"/>
                </a:lnTo>
                <a:lnTo>
                  <a:pt x="300263" y="9675"/>
                </a:lnTo>
                <a:lnTo>
                  <a:pt x="299142" y="6732"/>
                </a:lnTo>
                <a:lnTo>
                  <a:pt x="292409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3777" y="4868961"/>
            <a:ext cx="18300322" cy="643959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3758565" y="2751614"/>
            <a:ext cx="12586969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>
                <a:solidFill>
                  <a:srgbClr val="0B152D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3758565" y="2751614"/>
            <a:ext cx="12586969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900" b="0" i="0" u="none" strike="noStrike" cap="none">
                <a:solidFill>
                  <a:srgbClr val="0B152D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body" idx="1"/>
          </p:nvPr>
        </p:nvSpPr>
        <p:spPr>
          <a:xfrm>
            <a:off x="5757754" y="3463634"/>
            <a:ext cx="8588590" cy="52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9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>
            <a:spLocks noGrp="1"/>
          </p:cNvSpPr>
          <p:nvPr>
            <p:ph type="ctrTitle"/>
          </p:nvPr>
        </p:nvSpPr>
        <p:spPr>
          <a:xfrm>
            <a:off x="2962549" y="2500300"/>
            <a:ext cx="15580283" cy="382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9026525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Unsupervised Learning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51" name="Google Shape;51;p1"/>
          <p:cNvSpPr txBox="1"/>
          <p:nvPr/>
        </p:nvSpPr>
        <p:spPr>
          <a:xfrm>
            <a:off x="12028818" y="7180209"/>
            <a:ext cx="5192382" cy="62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Arial"/>
              <a:buNone/>
            </a:pPr>
            <a:r>
              <a:rPr lang="en-US" sz="3950" b="0" i="0" u="none" strike="noStrike" cap="none" dirty="0">
                <a:solidFill>
                  <a:srgbClr val="9BD9E3"/>
                </a:solidFill>
                <a:latin typeface="Archivo"/>
                <a:ea typeface="Archivo"/>
                <a:cs typeface="Archivo"/>
                <a:sym typeface="Archivo"/>
              </a:rPr>
              <a:t>Salva, Leah, Tara</a:t>
            </a:r>
            <a:endParaRPr sz="3950" b="0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16490514" y="2302471"/>
            <a:ext cx="577850" cy="577850"/>
          </a:xfrm>
          <a:custGeom>
            <a:avLst/>
            <a:gdLst/>
            <a:ahLst/>
            <a:cxnLst/>
            <a:rect l="l" t="t" r="r" b="b"/>
            <a:pathLst>
              <a:path w="577850" h="577850" extrusionOk="0">
                <a:moveTo>
                  <a:pt x="292409" y="10"/>
                </a:moveTo>
                <a:lnTo>
                  <a:pt x="285143" y="0"/>
                </a:lnTo>
                <a:lnTo>
                  <a:pt x="278420" y="6722"/>
                </a:lnTo>
                <a:lnTo>
                  <a:pt x="277289" y="9664"/>
                </a:lnTo>
                <a:lnTo>
                  <a:pt x="277289" y="277289"/>
                </a:lnTo>
                <a:lnTo>
                  <a:pt x="9675" y="277279"/>
                </a:lnTo>
                <a:lnTo>
                  <a:pt x="6743" y="278399"/>
                </a:lnTo>
                <a:lnTo>
                  <a:pt x="0" y="285143"/>
                </a:lnTo>
                <a:lnTo>
                  <a:pt x="10" y="292409"/>
                </a:lnTo>
                <a:lnTo>
                  <a:pt x="6743" y="299142"/>
                </a:lnTo>
                <a:lnTo>
                  <a:pt x="9675" y="300263"/>
                </a:lnTo>
                <a:lnTo>
                  <a:pt x="277289" y="300252"/>
                </a:lnTo>
                <a:lnTo>
                  <a:pt x="277279" y="567867"/>
                </a:lnTo>
                <a:lnTo>
                  <a:pt x="278399" y="570799"/>
                </a:lnTo>
                <a:lnTo>
                  <a:pt x="285143" y="577542"/>
                </a:lnTo>
                <a:lnTo>
                  <a:pt x="292399" y="577542"/>
                </a:lnTo>
                <a:lnTo>
                  <a:pt x="299142" y="570799"/>
                </a:lnTo>
                <a:lnTo>
                  <a:pt x="300263" y="567867"/>
                </a:lnTo>
                <a:lnTo>
                  <a:pt x="300252" y="300252"/>
                </a:lnTo>
                <a:lnTo>
                  <a:pt x="567877" y="300252"/>
                </a:lnTo>
                <a:lnTo>
                  <a:pt x="570820" y="299121"/>
                </a:lnTo>
                <a:lnTo>
                  <a:pt x="577542" y="292399"/>
                </a:lnTo>
                <a:lnTo>
                  <a:pt x="577542" y="285143"/>
                </a:lnTo>
                <a:lnTo>
                  <a:pt x="570809" y="278399"/>
                </a:lnTo>
                <a:lnTo>
                  <a:pt x="567867" y="277279"/>
                </a:lnTo>
                <a:lnTo>
                  <a:pt x="300252" y="277289"/>
                </a:lnTo>
                <a:lnTo>
                  <a:pt x="300263" y="9675"/>
                </a:lnTo>
                <a:lnTo>
                  <a:pt x="299142" y="6732"/>
                </a:lnTo>
                <a:lnTo>
                  <a:pt x="292409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245913"/>
            <a:ext cx="12637761" cy="606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/>
          <p:nvPr/>
        </p:nvSpPr>
        <p:spPr>
          <a:xfrm>
            <a:off x="0" y="-539700"/>
            <a:ext cx="23616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83524" y="-465150"/>
            <a:ext cx="2178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COVER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51;p1">
            <a:extLst>
              <a:ext uri="{FF2B5EF4-FFF2-40B4-BE49-F238E27FC236}">
                <a16:creationId xmlns:a16="http://schemas.microsoft.com/office/drawing/2014/main" id="{7570B74B-11FB-2EE3-911E-91D71952DCEA}"/>
              </a:ext>
            </a:extLst>
          </p:cNvPr>
          <p:cNvSpPr txBox="1"/>
          <p:nvPr/>
        </p:nvSpPr>
        <p:spPr>
          <a:xfrm>
            <a:off x="12028818" y="7815577"/>
            <a:ext cx="5192382" cy="62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Arial"/>
              <a:buNone/>
            </a:pPr>
            <a:r>
              <a:rPr lang="en-US" sz="3950" b="0" i="0" u="none" strike="noStrike" cap="none" dirty="0">
                <a:solidFill>
                  <a:srgbClr val="9BD9E3"/>
                </a:solidFill>
                <a:latin typeface="Archivo"/>
                <a:ea typeface="Archivo"/>
                <a:cs typeface="Archivo"/>
                <a:sym typeface="Archivo"/>
              </a:rPr>
              <a:t>March 2023</a:t>
            </a:r>
            <a:endParaRPr sz="3950" b="0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>
            <a:spLocks noGrp="1"/>
          </p:cNvSpPr>
          <p:nvPr>
            <p:ph type="title"/>
          </p:nvPr>
        </p:nvSpPr>
        <p:spPr>
          <a:xfrm>
            <a:off x="2919147" y="2500312"/>
            <a:ext cx="5513653" cy="128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250">
                <a:solidFill>
                  <a:srgbClr val="FFFFFF"/>
                </a:solidFill>
              </a:rPr>
              <a:t>Thank you.</a:t>
            </a:r>
            <a:endParaRPr sz="8250"/>
          </a:p>
        </p:txBody>
      </p:sp>
      <p:sp>
        <p:nvSpPr>
          <p:cNvPr id="274" name="Google Shape;274;p13"/>
          <p:cNvSpPr/>
          <p:nvPr/>
        </p:nvSpPr>
        <p:spPr>
          <a:xfrm>
            <a:off x="0" y="-539700"/>
            <a:ext cx="19506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3"/>
          <p:cNvSpPr txBox="1"/>
          <p:nvPr/>
        </p:nvSpPr>
        <p:spPr>
          <a:xfrm>
            <a:off x="183525" y="-465150"/>
            <a:ext cx="176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END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0" y="6582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2810091" y="1526519"/>
            <a:ext cx="6231476" cy="184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/>
            <a:r>
              <a:rPr lang="en-US" sz="6000" b="0" i="0" u="none" strike="noStrike" cap="none" dirty="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Project Flow</a:t>
            </a:r>
            <a:br>
              <a:rPr lang="en-US" sz="6000" b="0" i="0" u="none" strike="noStrike" cap="none" dirty="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dirty="0"/>
          </a:p>
        </p:txBody>
      </p:sp>
      <p:grpSp>
        <p:nvGrpSpPr>
          <p:cNvPr id="90" name="Google Shape;90;p4"/>
          <p:cNvGrpSpPr/>
          <p:nvPr/>
        </p:nvGrpSpPr>
        <p:grpSpPr>
          <a:xfrm>
            <a:off x="0" y="2649797"/>
            <a:ext cx="17026234" cy="8652971"/>
            <a:chOff x="0" y="2655584"/>
            <a:chExt cx="17026234" cy="8652971"/>
          </a:xfrm>
        </p:grpSpPr>
        <p:sp>
          <p:nvSpPr>
            <p:cNvPr id="91" name="Google Shape;91;p4"/>
            <p:cNvSpPr/>
            <p:nvPr/>
          </p:nvSpPr>
          <p:spPr>
            <a:xfrm>
              <a:off x="8575654" y="2800961"/>
              <a:ext cx="8450580" cy="0"/>
            </a:xfrm>
            <a:custGeom>
              <a:avLst/>
              <a:gdLst/>
              <a:ahLst/>
              <a:cxnLst/>
              <a:rect l="l" t="t" r="r" b="b"/>
              <a:pathLst>
                <a:path w="8450580" h="120000" extrusionOk="0">
                  <a:moveTo>
                    <a:pt x="0" y="0"/>
                  </a:moveTo>
                  <a:lnTo>
                    <a:pt x="8450004" y="0"/>
                  </a:lnTo>
                </a:path>
              </a:pathLst>
            </a:custGeom>
            <a:noFill/>
            <a:ln w="9525" cap="flat" cmpd="sng">
              <a:solidFill>
                <a:srgbClr val="3442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575654" y="5761604"/>
              <a:ext cx="8450580" cy="0"/>
            </a:xfrm>
            <a:custGeom>
              <a:avLst/>
              <a:gdLst/>
              <a:ahLst/>
              <a:cxnLst/>
              <a:rect l="l" t="t" r="r" b="b"/>
              <a:pathLst>
                <a:path w="8450580" h="120000" extrusionOk="0">
                  <a:moveTo>
                    <a:pt x="0" y="0"/>
                  </a:moveTo>
                  <a:lnTo>
                    <a:pt x="8450004" y="0"/>
                  </a:lnTo>
                </a:path>
              </a:pathLst>
            </a:custGeom>
            <a:noFill/>
            <a:ln w="9525" cap="flat" cmpd="sng">
              <a:solidFill>
                <a:srgbClr val="3442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8575654" y="4243326"/>
              <a:ext cx="8450580" cy="0"/>
            </a:xfrm>
            <a:custGeom>
              <a:avLst/>
              <a:gdLst/>
              <a:ahLst/>
              <a:cxnLst/>
              <a:rect l="l" t="t" r="r" b="b"/>
              <a:pathLst>
                <a:path w="8450580" h="120000" extrusionOk="0">
                  <a:moveTo>
                    <a:pt x="0" y="0"/>
                  </a:moveTo>
                  <a:lnTo>
                    <a:pt x="8450004" y="0"/>
                  </a:lnTo>
                </a:path>
              </a:pathLst>
            </a:custGeom>
            <a:noFill/>
            <a:ln w="9525" cap="flat" cmpd="sng">
              <a:solidFill>
                <a:srgbClr val="3442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" name="Google Shape;9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655584"/>
              <a:ext cx="15743664" cy="86529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4"/>
          <p:cNvSpPr/>
          <p:nvPr/>
        </p:nvSpPr>
        <p:spPr>
          <a:xfrm>
            <a:off x="5558830" y="1223878"/>
            <a:ext cx="621030" cy="621030"/>
          </a:xfrm>
          <a:custGeom>
            <a:avLst/>
            <a:gdLst/>
            <a:ahLst/>
            <a:cxnLst/>
            <a:rect l="l" t="t" r="r" b="b"/>
            <a:pathLst>
              <a:path w="621029" h="621030" extrusionOk="0">
                <a:moveTo>
                  <a:pt x="314398" y="10"/>
                </a:moveTo>
                <a:lnTo>
                  <a:pt x="306587" y="0"/>
                </a:lnTo>
                <a:lnTo>
                  <a:pt x="299352" y="7235"/>
                </a:lnTo>
                <a:lnTo>
                  <a:pt x="298137" y="10387"/>
                </a:lnTo>
                <a:lnTo>
                  <a:pt x="298137" y="298147"/>
                </a:lnTo>
                <a:lnTo>
                  <a:pt x="10397" y="298137"/>
                </a:lnTo>
                <a:lnTo>
                  <a:pt x="7245" y="299341"/>
                </a:lnTo>
                <a:lnTo>
                  <a:pt x="0" y="306587"/>
                </a:lnTo>
                <a:lnTo>
                  <a:pt x="10" y="314409"/>
                </a:lnTo>
                <a:lnTo>
                  <a:pt x="7245" y="321634"/>
                </a:lnTo>
                <a:lnTo>
                  <a:pt x="10397" y="322848"/>
                </a:lnTo>
                <a:lnTo>
                  <a:pt x="298137" y="322827"/>
                </a:lnTo>
                <a:lnTo>
                  <a:pt x="298127" y="610567"/>
                </a:lnTo>
                <a:lnTo>
                  <a:pt x="299331" y="613730"/>
                </a:lnTo>
                <a:lnTo>
                  <a:pt x="306587" y="620975"/>
                </a:lnTo>
                <a:lnTo>
                  <a:pt x="314388" y="620975"/>
                </a:lnTo>
                <a:lnTo>
                  <a:pt x="321634" y="613730"/>
                </a:lnTo>
                <a:lnTo>
                  <a:pt x="322838" y="610567"/>
                </a:lnTo>
                <a:lnTo>
                  <a:pt x="322827" y="322827"/>
                </a:lnTo>
                <a:lnTo>
                  <a:pt x="610578" y="322827"/>
                </a:lnTo>
                <a:lnTo>
                  <a:pt x="613740" y="321623"/>
                </a:lnTo>
                <a:lnTo>
                  <a:pt x="620975" y="314388"/>
                </a:lnTo>
                <a:lnTo>
                  <a:pt x="620975" y="306587"/>
                </a:lnTo>
                <a:lnTo>
                  <a:pt x="613730" y="299341"/>
                </a:lnTo>
                <a:lnTo>
                  <a:pt x="610567" y="298137"/>
                </a:lnTo>
                <a:lnTo>
                  <a:pt x="322827" y="298147"/>
                </a:lnTo>
                <a:lnTo>
                  <a:pt x="322838" y="10408"/>
                </a:lnTo>
                <a:lnTo>
                  <a:pt x="321634" y="7245"/>
                </a:lnTo>
                <a:lnTo>
                  <a:pt x="314398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 rot="5400000">
            <a:off x="18788669" y="1231990"/>
            <a:ext cx="1640839" cy="2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rPr>
              <a:t>LHL BOOTCAMP</a:t>
            </a:r>
            <a:endParaRPr sz="1450" b="0" i="0" u="none" strike="noStrike" cap="none" dirty="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9570084" y="9130612"/>
            <a:ext cx="0" cy="1319530"/>
          </a:xfrm>
          <a:custGeom>
            <a:avLst/>
            <a:gdLst/>
            <a:ahLst/>
            <a:cxnLst/>
            <a:rect l="l" t="t" r="r" b="b"/>
            <a:pathLst>
              <a:path w="120000" h="1319529" extrusionOk="0">
                <a:moveTo>
                  <a:pt x="0" y="1319331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34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0" y="-539700"/>
            <a:ext cx="25452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83525" y="-465150"/>
            <a:ext cx="2361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AGENDA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9536747" y="1735938"/>
            <a:ext cx="698500" cy="77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en-US" sz="4950" b="0" i="0" u="none" strike="noStrike" cap="none">
                <a:solidFill>
                  <a:srgbClr val="9EDAE4"/>
                </a:solidFill>
                <a:latin typeface="Barlow Light"/>
                <a:ea typeface="Barlow Light"/>
                <a:cs typeface="Barlow Light"/>
                <a:sym typeface="Barlow Light"/>
              </a:rPr>
              <a:t>01</a:t>
            </a:r>
            <a:endParaRPr sz="4950" b="0" i="0" u="none" strike="noStrike" cap="non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9536747" y="3159978"/>
            <a:ext cx="712470" cy="77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en-US" sz="4950" b="0" i="0" u="none" strike="noStrike" cap="none" dirty="0">
                <a:solidFill>
                  <a:srgbClr val="9EDAE4"/>
                </a:solidFill>
                <a:latin typeface="Barlow Light"/>
                <a:ea typeface="Barlow Light"/>
                <a:cs typeface="Barlow Light"/>
                <a:sym typeface="Barlow Light"/>
              </a:rPr>
              <a:t>02</a:t>
            </a:r>
            <a:endParaRPr sz="4950" b="0" i="0" u="none" strike="noStrike" cap="none" dirty="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9536747" y="4584018"/>
            <a:ext cx="699135" cy="77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</a:pPr>
            <a:r>
              <a:rPr lang="en-US" sz="4950" b="0" i="0" u="none" strike="noStrike" cap="none">
                <a:solidFill>
                  <a:srgbClr val="9EDAE4"/>
                </a:solidFill>
                <a:latin typeface="Barlow Light"/>
                <a:ea typeface="Barlow Light"/>
                <a:cs typeface="Barlow Light"/>
                <a:sym typeface="Barlow Light"/>
              </a:rPr>
              <a:t>03</a:t>
            </a:r>
            <a:endParaRPr sz="4950" b="0" i="0" u="none" strike="noStrike" cap="non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10730427" y="1792475"/>
            <a:ext cx="3254997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dirty="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EDA</a:t>
            </a:r>
            <a:endParaRPr lang="en-US" sz="4100" b="0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10730427" y="3216518"/>
            <a:ext cx="8232129" cy="127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none" strike="noStrike" cap="none" dirty="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Clustering by Demographics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0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DA8001BF-2E86-0D5B-D475-C51E58C0B678}"/>
              </a:ext>
            </a:extLst>
          </p:cNvPr>
          <p:cNvSpPr txBox="1"/>
          <p:nvPr/>
        </p:nvSpPr>
        <p:spPr>
          <a:xfrm>
            <a:off x="10730426" y="4574908"/>
            <a:ext cx="8232129" cy="127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none" strike="noStrike" cap="none" dirty="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Clustering by Behavior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0" i="0" u="none" strike="noStrike" cap="none" dirty="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410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6"/>
          <p:cNvGrpSpPr/>
          <p:nvPr/>
        </p:nvGrpSpPr>
        <p:grpSpPr>
          <a:xfrm>
            <a:off x="4188354" y="1"/>
            <a:ext cx="15915745" cy="10350365"/>
            <a:chOff x="4188354" y="376951"/>
            <a:chExt cx="15915745" cy="10350365"/>
          </a:xfrm>
        </p:grpSpPr>
        <p:pic>
          <p:nvPicPr>
            <p:cNvPr id="138" name="Google Shape;138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6"/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6"/>
          <p:cNvSpPr/>
          <p:nvPr/>
        </p:nvSpPr>
        <p:spPr>
          <a:xfrm>
            <a:off x="2157005" y="9088727"/>
            <a:ext cx="704215" cy="352425"/>
          </a:xfrm>
          <a:custGeom>
            <a:avLst/>
            <a:gdLst/>
            <a:ahLst/>
            <a:cxnLst/>
            <a:rect l="l" t="t" r="r" b="b"/>
            <a:pathLst>
              <a:path w="704214" h="352425" extrusionOk="0">
                <a:moveTo>
                  <a:pt x="532517" y="0"/>
                </a:moveTo>
                <a:lnTo>
                  <a:pt x="519240" y="0"/>
                </a:lnTo>
                <a:lnTo>
                  <a:pt x="512078" y="7162"/>
                </a:lnTo>
                <a:lnTo>
                  <a:pt x="512078" y="20439"/>
                </a:lnTo>
                <a:lnTo>
                  <a:pt x="513869" y="24449"/>
                </a:lnTo>
                <a:lnTo>
                  <a:pt x="649477" y="160026"/>
                </a:lnTo>
                <a:lnTo>
                  <a:pt x="7172" y="160026"/>
                </a:lnTo>
                <a:lnTo>
                  <a:pt x="0" y="167178"/>
                </a:lnTo>
                <a:lnTo>
                  <a:pt x="0" y="184884"/>
                </a:lnTo>
                <a:lnTo>
                  <a:pt x="7172" y="192036"/>
                </a:lnTo>
                <a:lnTo>
                  <a:pt x="649477" y="192036"/>
                </a:lnTo>
                <a:lnTo>
                  <a:pt x="513869" y="327644"/>
                </a:lnTo>
                <a:lnTo>
                  <a:pt x="512078" y="331654"/>
                </a:lnTo>
                <a:lnTo>
                  <a:pt x="512078" y="344900"/>
                </a:lnTo>
                <a:lnTo>
                  <a:pt x="519240" y="352052"/>
                </a:lnTo>
                <a:lnTo>
                  <a:pt x="532517" y="352052"/>
                </a:lnTo>
                <a:lnTo>
                  <a:pt x="536486" y="350282"/>
                </a:lnTo>
                <a:lnTo>
                  <a:pt x="702313" y="184476"/>
                </a:lnTo>
                <a:lnTo>
                  <a:pt x="704104" y="180465"/>
                </a:lnTo>
                <a:lnTo>
                  <a:pt x="704104" y="171628"/>
                </a:lnTo>
                <a:lnTo>
                  <a:pt x="702313" y="167617"/>
                </a:lnTo>
                <a:lnTo>
                  <a:pt x="699413" y="164717"/>
                </a:lnTo>
                <a:lnTo>
                  <a:pt x="536486" y="1811"/>
                </a:lnTo>
                <a:lnTo>
                  <a:pt x="5325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/>
          <p:nvPr/>
        </p:nvSpPr>
        <p:spPr>
          <a:xfrm rot="5400000">
            <a:off x="18788669" y="1231990"/>
            <a:ext cx="1640839" cy="2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rPr>
              <a:t>LHL BOOTCAMP</a:t>
            </a:r>
            <a:endParaRPr lang="en-US" sz="1450" b="0" i="0" u="none" strike="noStrike" cap="none" dirty="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19570084" y="9130612"/>
            <a:ext cx="0" cy="1319530"/>
          </a:xfrm>
          <a:custGeom>
            <a:avLst/>
            <a:gdLst/>
            <a:ahLst/>
            <a:cxnLst/>
            <a:rect l="l" t="t" r="r" b="b"/>
            <a:pathLst>
              <a:path w="120000" h="1319529" extrusionOk="0">
                <a:moveTo>
                  <a:pt x="0" y="1319331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34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0" y="-539700"/>
            <a:ext cx="36315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183525" y="-465150"/>
            <a:ext cx="3359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SECTION TITLE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1340785" y="6500128"/>
            <a:ext cx="16606310" cy="255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250" dirty="0">
                <a:solidFill>
                  <a:srgbClr val="FFFFFF"/>
                </a:solidFill>
              </a:rPr>
              <a:t>3. Clustering by  Customer Behavior</a:t>
            </a:r>
            <a:br>
              <a:rPr lang="en-US" sz="8250" dirty="0">
                <a:solidFill>
                  <a:srgbClr val="FFFFFF"/>
                </a:solidFill>
              </a:rPr>
            </a:br>
            <a:endParaRPr lang="en-US" sz="8250" dirty="0"/>
          </a:p>
        </p:txBody>
      </p:sp>
    </p:spTree>
    <p:extLst>
      <p:ext uri="{BB962C8B-B14F-4D97-AF65-F5344CB8AC3E}">
        <p14:creationId xmlns:p14="http://schemas.microsoft.com/office/powerpoint/2010/main" val="53251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1160039" y="887796"/>
            <a:ext cx="9418556" cy="7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0B152D"/>
                </a:solidFill>
                <a:latin typeface="Archivo" panose="020B0604020202020204" charset="0"/>
                <a:ea typeface="Archivo Medium"/>
                <a:cs typeface="Archivo" panose="020B0604020202020204" charset="0"/>
                <a:sym typeface="Archivo Medium"/>
              </a:rPr>
              <a:t>Data Frame for Clustering</a:t>
            </a:r>
          </a:p>
        </p:txBody>
      </p:sp>
      <p:sp>
        <p:nvSpPr>
          <p:cNvPr id="186" name="Google Shape;186;p8"/>
          <p:cNvSpPr txBox="1"/>
          <p:nvPr/>
        </p:nvSpPr>
        <p:spPr>
          <a:xfrm rot="5400000">
            <a:off x="18788669" y="1231990"/>
            <a:ext cx="1640839" cy="2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rPr>
              <a:t>LHL BOOTCAMP</a:t>
            </a:r>
            <a:endParaRPr lang="en-US" sz="1450" b="0" i="0" u="none" strike="noStrike" cap="none" dirty="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19570084" y="9130612"/>
            <a:ext cx="0" cy="1319530"/>
          </a:xfrm>
          <a:custGeom>
            <a:avLst/>
            <a:gdLst/>
            <a:ahLst/>
            <a:cxnLst/>
            <a:rect l="l" t="t" r="r" b="b"/>
            <a:pathLst>
              <a:path w="120000" h="1319529" extrusionOk="0">
                <a:moveTo>
                  <a:pt x="0" y="1319331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34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BAA90-63E1-4E48-BD8B-B2C0D5D1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31" y="2588530"/>
            <a:ext cx="11533305" cy="50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1160039" y="887796"/>
            <a:ext cx="11682504" cy="7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b="1" dirty="0">
                <a:latin typeface="Archivo" panose="020B0604020202020204" charset="0"/>
                <a:cs typeface="Archivo" panose="020B0604020202020204" charset="0"/>
              </a:rPr>
              <a:t>Select the Optimum K for </a:t>
            </a:r>
            <a:r>
              <a:rPr lang="en-US" sz="4800" b="1" dirty="0" err="1">
                <a:latin typeface="Archivo" panose="020B0604020202020204" charset="0"/>
                <a:cs typeface="Archivo" panose="020B0604020202020204" charset="0"/>
              </a:rPr>
              <a:t>Kmeans</a:t>
            </a:r>
            <a:r>
              <a:rPr lang="en-US" sz="4800" b="1" dirty="0">
                <a:latin typeface="Archivo" panose="020B0604020202020204" charset="0"/>
                <a:cs typeface="Archivo" panose="020B0604020202020204" charset="0"/>
              </a:rPr>
              <a:t>++</a:t>
            </a:r>
            <a:endParaRPr sz="4800" b="1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186" name="Google Shape;186;p8"/>
          <p:cNvSpPr txBox="1"/>
          <p:nvPr/>
        </p:nvSpPr>
        <p:spPr>
          <a:xfrm rot="5400000">
            <a:off x="18788669" y="1231990"/>
            <a:ext cx="1640839" cy="2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rPr>
              <a:t>LHL BOOTCAMP</a:t>
            </a:r>
            <a:endParaRPr lang="en-US" sz="1450" b="0" i="0" u="none" strike="noStrike" cap="none" dirty="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19570084" y="9130612"/>
            <a:ext cx="0" cy="1319530"/>
          </a:xfrm>
          <a:custGeom>
            <a:avLst/>
            <a:gdLst/>
            <a:ahLst/>
            <a:cxnLst/>
            <a:rect l="l" t="t" r="r" b="b"/>
            <a:pathLst>
              <a:path w="120000" h="1319529" extrusionOk="0">
                <a:moveTo>
                  <a:pt x="0" y="1319331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34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9" name="Google Shape;189;p8"/>
          <p:cNvSpPr txBox="1"/>
          <p:nvPr/>
        </p:nvSpPr>
        <p:spPr>
          <a:xfrm>
            <a:off x="8646695" y="7807492"/>
            <a:ext cx="3227100" cy="509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 b="1" dirty="0">
                <a:solidFill>
                  <a:srgbClr val="0B152D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Optimum </a:t>
            </a:r>
            <a:r>
              <a:rPr lang="en-US" sz="3200" b="1" i="0" u="none" strike="noStrike" cap="none" dirty="0">
                <a:solidFill>
                  <a:srgbClr val="0B152D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K=3</a:t>
            </a:r>
          </a:p>
        </p:txBody>
      </p:sp>
      <p:sp>
        <p:nvSpPr>
          <p:cNvPr id="192" name="Google Shape;192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305017-6004-4312-8BB6-049A7606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77" y="2172625"/>
            <a:ext cx="6381934" cy="47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17B8655-9150-466B-A5B4-000DFDFD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408" y="2222787"/>
            <a:ext cx="6555708" cy="47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6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1160039" y="887796"/>
            <a:ext cx="9418556" cy="7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b="1" dirty="0">
                <a:latin typeface="Archivo" panose="020B0604020202020204" charset="0"/>
                <a:cs typeface="Archivo" panose="020B0604020202020204" charset="0"/>
              </a:rPr>
              <a:t>Summary of Results</a:t>
            </a:r>
            <a:endParaRPr sz="4800" b="1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2354838" y="7746537"/>
            <a:ext cx="6432883" cy="81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 dirty="0">
                <a:solidFill>
                  <a:srgbClr val="0B152D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Center of Clusters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86" name="Google Shape;186;p8"/>
          <p:cNvSpPr txBox="1"/>
          <p:nvPr/>
        </p:nvSpPr>
        <p:spPr>
          <a:xfrm rot="5400000">
            <a:off x="18788669" y="1231990"/>
            <a:ext cx="1640839" cy="2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rPr>
              <a:t>LHL BOOTCAMP</a:t>
            </a:r>
            <a:endParaRPr lang="en-US" sz="1450" b="0" i="0" u="none" strike="noStrike" cap="none" dirty="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19570084" y="9130612"/>
            <a:ext cx="0" cy="1319530"/>
          </a:xfrm>
          <a:custGeom>
            <a:avLst/>
            <a:gdLst/>
            <a:ahLst/>
            <a:cxnLst/>
            <a:rect l="l" t="t" r="r" b="b"/>
            <a:pathLst>
              <a:path w="120000" h="1319529" extrusionOk="0">
                <a:moveTo>
                  <a:pt x="0" y="1319331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34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89;p8">
            <a:extLst>
              <a:ext uri="{FF2B5EF4-FFF2-40B4-BE49-F238E27FC236}">
                <a16:creationId xmlns:a16="http://schemas.microsoft.com/office/drawing/2014/main" id="{63C43179-43CB-76B0-70B3-7421F2C5B374}"/>
              </a:ext>
            </a:extLst>
          </p:cNvPr>
          <p:cNvSpPr txBox="1"/>
          <p:nvPr/>
        </p:nvSpPr>
        <p:spPr>
          <a:xfrm>
            <a:off x="10651789" y="7465469"/>
            <a:ext cx="5896646" cy="41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 dirty="0">
                <a:solidFill>
                  <a:srgbClr val="0B152D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Data According to Their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1C1F5-B85D-4320-B496-D65E8A98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36" y="2469539"/>
            <a:ext cx="7711356" cy="402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D6283-C919-4066-8B6C-0464AD1EC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0" y="2463918"/>
            <a:ext cx="7212368" cy="41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1079828" y="630467"/>
            <a:ext cx="9418556" cy="7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dirty="0">
                <a:latin typeface="Archivo" panose="020B0604020202020204" charset="0"/>
                <a:cs typeface="Archivo" panose="020B0604020202020204" charset="0"/>
              </a:rPr>
              <a:t>PCA Analysis</a:t>
            </a:r>
            <a:endParaRPr sz="4800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7154779" y="8171178"/>
            <a:ext cx="7940841" cy="81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 dirty="0">
                <a:solidFill>
                  <a:srgbClr val="0B152D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Cumulative Variance for Different PCAs 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186" name="Google Shape;186;p8"/>
          <p:cNvSpPr txBox="1"/>
          <p:nvPr/>
        </p:nvSpPr>
        <p:spPr>
          <a:xfrm rot="5400000">
            <a:off x="18788669" y="1231990"/>
            <a:ext cx="1640839" cy="2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rPr>
              <a:t>LHL BOOTCAMP</a:t>
            </a:r>
            <a:endParaRPr lang="en-US" sz="1450" b="0" i="0" u="none" strike="noStrike" cap="none" dirty="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19570084" y="9130612"/>
            <a:ext cx="0" cy="1319530"/>
          </a:xfrm>
          <a:custGeom>
            <a:avLst/>
            <a:gdLst/>
            <a:ahLst/>
            <a:cxnLst/>
            <a:rect l="l" t="t" r="r" b="b"/>
            <a:pathLst>
              <a:path w="120000" h="1319529" extrusionOk="0">
                <a:moveTo>
                  <a:pt x="0" y="1319331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34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A9A4AF8-9BF6-4B44-BF52-4D8762D6B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7" y="2027389"/>
            <a:ext cx="7222455" cy="550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09BBC3-73A9-4E48-9021-C2CDEC05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074" y="2027389"/>
            <a:ext cx="5765543" cy="497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9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1160039" y="887796"/>
            <a:ext cx="9418556" cy="7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b="1" dirty="0">
                <a:latin typeface="Archivo" panose="020B0604020202020204" charset="0"/>
                <a:cs typeface="Archivo" panose="020B0604020202020204" charset="0"/>
              </a:rPr>
              <a:t>Cluster Visualization</a:t>
            </a:r>
            <a:endParaRPr sz="4800" b="1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186" name="Google Shape;186;p8"/>
          <p:cNvSpPr txBox="1"/>
          <p:nvPr/>
        </p:nvSpPr>
        <p:spPr>
          <a:xfrm rot="5400000">
            <a:off x="18788669" y="1231990"/>
            <a:ext cx="1640839" cy="2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rPr>
              <a:t>LHL BOOTCAMP</a:t>
            </a:r>
            <a:endParaRPr lang="en-US" sz="1450" b="0" i="0" u="none" strike="noStrike" cap="none" dirty="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19570084" y="9130612"/>
            <a:ext cx="0" cy="1319530"/>
          </a:xfrm>
          <a:custGeom>
            <a:avLst/>
            <a:gdLst/>
            <a:ahLst/>
            <a:cxnLst/>
            <a:rect l="l" t="t" r="r" b="b"/>
            <a:pathLst>
              <a:path w="120000" h="1319529" extrusionOk="0">
                <a:moveTo>
                  <a:pt x="0" y="1319331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34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9" name="Google Shape;189;p8"/>
          <p:cNvSpPr txBox="1"/>
          <p:nvPr/>
        </p:nvSpPr>
        <p:spPr>
          <a:xfrm>
            <a:off x="6635089" y="9089369"/>
            <a:ext cx="6833921" cy="44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800" b="1" dirty="0">
                <a:solidFill>
                  <a:srgbClr val="0B152D"/>
                </a:solidFill>
                <a:latin typeface="Archivo" panose="020B0604020202020204" charset="0"/>
                <a:ea typeface="Archivo Medium"/>
                <a:cs typeface="Archivo" panose="020B0604020202020204" charset="0"/>
                <a:sym typeface="Archivo Medium"/>
              </a:rPr>
              <a:t>2D </a:t>
            </a:r>
            <a:r>
              <a:rPr lang="en-US" sz="2800" b="1" i="0" u="none" strike="noStrike" cap="none" dirty="0">
                <a:solidFill>
                  <a:srgbClr val="0B152D"/>
                </a:solidFill>
                <a:latin typeface="Archivo" panose="020B0604020202020204" charset="0"/>
                <a:ea typeface="Archivo Medium"/>
                <a:cs typeface="Archivo" panose="020B0604020202020204" charset="0"/>
                <a:sym typeface="Archivo Medium"/>
              </a:rPr>
              <a:t>Scatter Plot for Clusters Using PCA</a:t>
            </a:r>
          </a:p>
        </p:txBody>
      </p:sp>
      <p:sp>
        <p:nvSpPr>
          <p:cNvPr id="192" name="Google Shape;192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B0C33E-B2EE-406B-A5D6-6DEDADC6A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012" y="1995891"/>
            <a:ext cx="9297588" cy="684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919608" y="348096"/>
            <a:ext cx="9418556" cy="7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b="1" dirty="0">
                <a:latin typeface="Archivo" panose="020B0604020202020204" charset="0"/>
                <a:cs typeface="Archivo" panose="020B0604020202020204" charset="0"/>
              </a:rPr>
              <a:t>Cluster Visualization</a:t>
            </a:r>
            <a:endParaRPr sz="4800" b="1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186" name="Google Shape;186;p8"/>
          <p:cNvSpPr txBox="1"/>
          <p:nvPr/>
        </p:nvSpPr>
        <p:spPr>
          <a:xfrm rot="5400000">
            <a:off x="18788669" y="1231990"/>
            <a:ext cx="1640839" cy="2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>
                <a:solidFill>
                  <a:srgbClr val="75818B"/>
                </a:solidFill>
                <a:latin typeface="Barlow Light"/>
                <a:ea typeface="Barlow Light"/>
                <a:cs typeface="Barlow Light"/>
                <a:sym typeface="Barlow Light"/>
              </a:rPr>
              <a:t>LHL BOOTCAMP</a:t>
            </a:r>
            <a:endParaRPr lang="en-US" sz="1450" b="0" i="0" u="none" strike="noStrike" cap="none" dirty="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19570084" y="9130612"/>
            <a:ext cx="0" cy="1319530"/>
          </a:xfrm>
          <a:custGeom>
            <a:avLst/>
            <a:gdLst/>
            <a:ahLst/>
            <a:cxnLst/>
            <a:rect l="l" t="t" r="r" b="b"/>
            <a:pathLst>
              <a:path w="120000" h="1319529" extrusionOk="0">
                <a:moveTo>
                  <a:pt x="0" y="1319331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34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19458688" y="10667603"/>
            <a:ext cx="318134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89;p8">
            <a:extLst>
              <a:ext uri="{FF2B5EF4-FFF2-40B4-BE49-F238E27FC236}">
                <a16:creationId xmlns:a16="http://schemas.microsoft.com/office/drawing/2014/main" id="{63C43179-43CB-76B0-70B3-7421F2C5B374}"/>
              </a:ext>
            </a:extLst>
          </p:cNvPr>
          <p:cNvSpPr txBox="1"/>
          <p:nvPr/>
        </p:nvSpPr>
        <p:spPr>
          <a:xfrm>
            <a:off x="1787025" y="9789913"/>
            <a:ext cx="7862234" cy="44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800" b="1" dirty="0">
                <a:latin typeface="Archivo" panose="020B0604020202020204" charset="0"/>
                <a:cs typeface="Archivo" panose="020B0604020202020204" charset="0"/>
              </a:rPr>
              <a:t>Radar Chart for Clusters</a:t>
            </a:r>
            <a:endParaRPr lang="en-US" sz="2600" b="1" i="0" u="none" strike="noStrike" cap="none" dirty="0">
              <a:solidFill>
                <a:srgbClr val="0B152D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C05C28-E243-4857-911E-1FA1F046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950" y="1352205"/>
            <a:ext cx="7111208" cy="76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55A1AD-CD29-41E9-880A-BA3DB88B7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861" y="2640513"/>
            <a:ext cx="7862233" cy="5196680"/>
          </a:xfrm>
          <a:prstGeom prst="rect">
            <a:avLst/>
          </a:prstGeom>
        </p:spPr>
      </p:pic>
      <p:sp>
        <p:nvSpPr>
          <p:cNvPr id="21" name="Google Shape;189;p8">
            <a:extLst>
              <a:ext uri="{FF2B5EF4-FFF2-40B4-BE49-F238E27FC236}">
                <a16:creationId xmlns:a16="http://schemas.microsoft.com/office/drawing/2014/main" id="{7ACC7E48-F53E-43FF-8FF8-570B1A0CC2BB}"/>
              </a:ext>
            </a:extLst>
          </p:cNvPr>
          <p:cNvSpPr txBox="1"/>
          <p:nvPr/>
        </p:nvSpPr>
        <p:spPr>
          <a:xfrm>
            <a:off x="9392136" y="9749883"/>
            <a:ext cx="7862234" cy="44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800" b="1" dirty="0">
                <a:latin typeface="Archivo" panose="020B0604020202020204" charset="0"/>
                <a:cs typeface="Archivo" panose="020B0604020202020204" charset="0"/>
              </a:rPr>
              <a:t>Data Frame with Clusters Number</a:t>
            </a:r>
            <a:endParaRPr lang="en-US" sz="2600" b="1" i="0" u="none" strike="noStrike" cap="none" dirty="0">
              <a:solidFill>
                <a:srgbClr val="0B152D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799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138</Words>
  <Application>Microsoft Office PowerPoint</Application>
  <PresentationFormat>Custom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Barlow Light</vt:lpstr>
      <vt:lpstr>Archivo</vt:lpstr>
      <vt:lpstr>Archivo Medium</vt:lpstr>
      <vt:lpstr>Calibri</vt:lpstr>
      <vt:lpstr>Lato</vt:lpstr>
      <vt:lpstr>Office Theme</vt:lpstr>
      <vt:lpstr>Unsupervised Learning Project</vt:lpstr>
      <vt:lpstr>Project Flow </vt:lpstr>
      <vt:lpstr>3. Clustering by  Customer Behavior </vt:lpstr>
      <vt:lpstr>Data Frame for Clustering</vt:lpstr>
      <vt:lpstr>Select the Optimum K for Kmeans++</vt:lpstr>
      <vt:lpstr>Summary of Results</vt:lpstr>
      <vt:lpstr>PCA Analysis</vt:lpstr>
      <vt:lpstr>Cluster Visualization</vt:lpstr>
      <vt:lpstr>Cluster Visualization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PowerPoint Template</dc:title>
  <dc:creator>Tara Farhadi</dc:creator>
  <cp:lastModifiedBy>FS</cp:lastModifiedBy>
  <cp:revision>38</cp:revision>
  <dcterms:modified xsi:type="dcterms:W3CDTF">2023-03-16T19:37:35Z</dcterms:modified>
</cp:coreProperties>
</file>